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</p:sldMasterIdLst>
  <p:notesMasterIdLst>
    <p:notesMasterId r:id="rId13"/>
  </p:notesMasterIdLst>
  <p:sldIdLst>
    <p:sldId id="258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57" r:id="rId11"/>
    <p:sldId id="268" r:id="rId12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3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30D05A-8450-4399-980A-B86A2A17E3B2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7D6EEA-99CD-4FC9-AB5D-2E4FC197FF8E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21073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23652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02201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57655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Layout (w/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228600" y="1447800"/>
            <a:ext cx="8229600" cy="4525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804025" y="6443663"/>
            <a:ext cx="2133600" cy="360362"/>
          </a:xfrm>
        </p:spPr>
        <p:txBody>
          <a:bodyPr/>
          <a:lstStyle>
            <a:lvl1pPr>
              <a:defRPr/>
            </a:lvl1pPr>
          </a:lstStyle>
          <a:p>
            <a:fld id="{905C949F-1224-4D25-A23E-1FA844E5298A}" type="slidenum">
              <a:rPr lang="uk-UA" altLang="uk-UA"/>
              <a:pPr/>
              <a:t>‹#›</a:t>
            </a:fld>
            <a:endParaRPr lang="uk-UA" altLang="uk-UA"/>
          </a:p>
        </p:txBody>
      </p:sp>
    </p:spTree>
    <p:extLst>
      <p:ext uri="{BB962C8B-B14F-4D97-AF65-F5344CB8AC3E}">
        <p14:creationId xmlns:p14="http://schemas.microsoft.com/office/powerpoint/2010/main" val="42050109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rtlCol="0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/>
          <a:lstStyle>
            <a:lvl1pPr>
              <a:defRPr lang="en-US" sz="2400" baseline="0" dirty="0">
                <a:solidFill>
                  <a:srgbClr val="75BEE9"/>
                </a:solidFill>
              </a:defRPr>
            </a:lvl1pPr>
          </a:lstStyle>
          <a:p>
            <a:pPr lvl="0"/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9177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Layout (w/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2304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66700" indent="-266700">
              <a:defRPr baseline="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buClr>
                <a:srgbClr val="017EB8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‹#›</a:t>
            </a:fld>
            <a:endParaRPr lang="uk-UA">
              <a:solidFill>
                <a:prstClr val="white"/>
              </a:solidFill>
            </a:endParaRPr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 algn="l">
              <a:defRPr baseline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29387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Layout (w/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2304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66700" indent="-266700">
              <a:defRPr baseline="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buClr>
                <a:srgbClr val="017EB8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‹#›</a:t>
            </a:fld>
            <a:endParaRPr lang="uk-UA">
              <a:solidFill>
                <a:prstClr val="white"/>
              </a:solidFill>
            </a:endParaRPr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 algn="l">
              <a:defRPr baseline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332665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baseline="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760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9249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04800" y="2514600"/>
            <a:ext cx="1981200" cy="19812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6360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304800" y="1828800"/>
            <a:ext cx="44958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4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419100" y="4953000"/>
            <a:ext cx="3877408" cy="7620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029200" y="0"/>
            <a:ext cx="37338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09530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377000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(w/o logo)">
    <p:bg>
      <p:bgPr>
        <a:solidFill>
          <a:srgbClr val="017E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4752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Layout (w/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2286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3200"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‹#›</a:t>
            </a:fld>
            <a:endParaRPr lang="uk-UA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89076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idx="10"/>
          </p:nvPr>
        </p:nvSpPr>
        <p:spPr>
          <a:xfrm>
            <a:off x="230400" y="1450102"/>
            <a:ext cx="3886200" cy="4493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‹#›</a:t>
            </a:fld>
            <a:endParaRPr lang="uk-UA">
              <a:solidFill>
                <a:prstClr val="white"/>
              </a:solidFill>
            </a:endParaRPr>
          </a:p>
        </p:txBody>
      </p:sp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1450102"/>
            <a:ext cx="3886200" cy="4493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2067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‹#›</a:t>
            </a:fld>
            <a:endParaRPr lang="uk-UA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6747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017E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590800"/>
            <a:ext cx="7772400" cy="1362075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4400" cap="none" baseline="0" dirty="0">
                <a:latin typeface="Segoe UI" pitchFamily="34" charset="0"/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5236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2400" y="0"/>
            <a:ext cx="43452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 baseline="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003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020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 baseline="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3833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0" y="5181600"/>
            <a:ext cx="9136380" cy="914400"/>
          </a:xfrm>
          <a:solidFill>
            <a:srgbClr val="017EB8"/>
          </a:solidFill>
        </p:spPr>
        <p:txBody>
          <a:bodyPr vert="horz" lIns="360000" tIns="45720" rIns="91440" bIns="45720" rtlCol="0" anchor="ctr">
            <a:noAutofit/>
          </a:bodyPr>
          <a:lstStyle>
            <a:lvl1pPr>
              <a:defRPr lang="en-US" sz="4400" cap="none" baseline="0" dirty="0">
                <a:solidFill>
                  <a:schemeClr val="bg1"/>
                </a:solidFill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111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3 columns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457200" y="2362200"/>
            <a:ext cx="8382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4800" cap="none" baseline="0" dirty="0">
                <a:solidFill>
                  <a:schemeClr val="bg1"/>
                </a:solidFill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2743200" y="4953000"/>
            <a:ext cx="1600200" cy="13716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>
              <a:buFont typeface="Arial" panose="020B0604020202020204" pitchFamily="34" charset="0"/>
              <a:buNone/>
            </a:pPr>
            <a:endParaRPr lang="uk-UA">
              <a:solidFill>
                <a:prstClr val="black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934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775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2616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899507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8708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28178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99928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6661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57055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79831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42709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image" Target="../media/image2.jpg"/><Relationship Id="rId2" Type="http://schemas.openxmlformats.org/officeDocument/2006/relationships/slideLayout" Target="../slideLayouts/slideLayout16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BA10D-743A-4FB5-BD89-6163E760446F}" type="datetimeFigureOut">
              <a:rPr lang="uk-UA" smtClean="0"/>
              <a:t>31.01.2016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4C248-5F67-46DA-BA85-C904A674D51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70068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4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58000" y="644683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‹#›</a:t>
            </a:fld>
            <a:endParaRPr lang="uk-UA">
              <a:solidFill>
                <a:prstClr val="white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 userDrawn="1"/>
        </p:nvSpPr>
        <p:spPr>
          <a:xfrm>
            <a:off x="1905000" y="6324600"/>
            <a:ext cx="3048000" cy="304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mtClean="0">
              <a:solidFill>
                <a:prstClr val="black"/>
              </a:solidFill>
            </a:endParaRPr>
          </a:p>
          <a:p>
            <a:endParaRPr lang="uk-UA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343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0" rtl="0" eaLnBrk="1" latinLnBrk="0" hangingPunct="1">
        <a:spcBef>
          <a:spcPct val="0"/>
        </a:spcBef>
        <a:buNone/>
        <a:defRPr lang="en-US" sz="4000" b="0" kern="1200" baseline="0" dirty="0" smtClean="0">
          <a:solidFill>
            <a:srgbClr val="017EB8"/>
          </a:solidFill>
          <a:latin typeface="Segoe UI" panose="020B0502040204020203" pitchFamily="34" charset="0"/>
          <a:ea typeface="Segoe UI" pitchFamily="34" charset="0"/>
          <a:cs typeface="Segoe UI" pitchFamily="34" charset="0"/>
        </a:defRPr>
      </a:lvl1pPr>
    </p:titleStyle>
    <p:bodyStyle>
      <a:lvl1pPr marL="266700" indent="-266700" algn="l" defTabSz="914400" rtl="0" eaLnBrk="1" latinLnBrk="0" hangingPunct="1">
        <a:spcBef>
          <a:spcPct val="20000"/>
        </a:spcBef>
        <a:buClr>
          <a:srgbClr val="017EB8"/>
        </a:buClr>
        <a:buFont typeface="Arial" panose="020B0604020202020204" pitchFamily="34" charset="0"/>
        <a:buChar char="•"/>
        <a:defRPr sz="3200" kern="1200" baseline="0">
          <a:solidFill>
            <a:schemeClr val="tx1">
              <a:lumMod val="75000"/>
              <a:lumOff val="2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marL="628650" indent="-28575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800" kern="1200" baseline="0" dirty="0" smtClean="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2pPr>
      <a:lvl3pPr marL="971550" indent="-17145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400" kern="1200" baseline="0" dirty="0" smtClean="0">
          <a:solidFill>
            <a:schemeClr val="tx1">
              <a:lumMod val="65000"/>
              <a:lumOff val="3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3pPr>
      <a:lvl4pPr marL="1257300" indent="-22860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000" kern="1200" baseline="0" dirty="0" smtClean="0">
          <a:solidFill>
            <a:schemeClr val="tx1">
              <a:lumMod val="65000"/>
              <a:lumOff val="3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4pPr>
      <a:lvl5pPr marL="1485900" indent="-22860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vantsiv/" TargetMode="External"/><Relationship Id="rId2" Type="http://schemas.openxmlformats.org/officeDocument/2006/relationships/hyperlink" Target="mailto:Nazar.ivantsv@gmail.com" TargetMode="Externa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ubtitle 6"/>
          <p:cNvSpPr>
            <a:spLocks noGrp="1"/>
          </p:cNvSpPr>
          <p:nvPr>
            <p:ph type="subTitle" idx="1"/>
          </p:nvPr>
        </p:nvSpPr>
        <p:spPr>
          <a:xfrm>
            <a:off x="5508104" y="5445224"/>
            <a:ext cx="3141712" cy="990600"/>
          </a:xfrm>
        </p:spPr>
        <p:txBody>
          <a:bodyPr/>
          <a:lstStyle/>
          <a:p>
            <a:pPr eaLnBrk="1" hangingPunct="1"/>
            <a:r>
              <a:rPr altLang="en-US" dirty="0" err="1" smtClean="0"/>
              <a:t>Nazar</a:t>
            </a:r>
            <a:r>
              <a:rPr altLang="en-US" dirty="0" smtClean="0"/>
              <a:t> </a:t>
            </a:r>
            <a:r>
              <a:rPr altLang="en-US" dirty="0" err="1" smtClean="0"/>
              <a:t>Ivantsiv</a:t>
            </a:r>
            <a:endParaRPr altLang="en-US" dirty="0" smtClean="0"/>
          </a:p>
          <a:p>
            <a:pPr eaLnBrk="1" hangingPunct="1"/>
            <a:r>
              <a:rPr altLang="en-US" dirty="0" smtClean="0"/>
              <a:t>January </a:t>
            </a:r>
            <a:r>
              <a:rPr altLang="en-US" dirty="0" smtClean="0"/>
              <a:t>2016</a:t>
            </a:r>
            <a:endParaRPr altLang="en-US" dirty="0" smtClean="0"/>
          </a:p>
          <a:p>
            <a:pPr eaLnBrk="1" hangingPunct="1"/>
            <a:endParaRPr altLang="en-US" dirty="0" smtClean="0"/>
          </a:p>
        </p:txBody>
      </p:sp>
      <p:sp>
        <p:nvSpPr>
          <p:cNvPr id="19459" name="Title 1"/>
          <p:cNvSpPr>
            <a:spLocks/>
          </p:cNvSpPr>
          <p:nvPr/>
        </p:nvSpPr>
        <p:spPr bwMode="auto">
          <a:xfrm>
            <a:off x="2438400" y="1981200"/>
            <a:ext cx="6477000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/>
            <a:r>
              <a:rPr lang="uk-UA" altLang="en-US" sz="4000" dirty="0" err="1">
                <a:solidFill>
                  <a:schemeClr val="tx2">
                    <a:lumMod val="40000"/>
                    <a:lumOff val="60000"/>
                  </a:schemeClr>
                </a:solidFill>
                <a:latin typeface="Segoe UI" pitchFamily="34" charset="0"/>
                <a:cs typeface="Segoe UI" pitchFamily="34" charset="0"/>
              </a:rPr>
              <a:t>Test</a:t>
            </a:r>
            <a:r>
              <a:rPr lang="uk-UA" altLang="en-US" sz="4000" dirty="0">
                <a:solidFill>
                  <a:schemeClr val="tx2">
                    <a:lumMod val="40000"/>
                    <a:lumOff val="60000"/>
                  </a:schemeClr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uk-UA" altLang="en-US" sz="4000" dirty="0" err="1">
                <a:solidFill>
                  <a:schemeClr val="tx2">
                    <a:lumMod val="40000"/>
                    <a:lumOff val="60000"/>
                  </a:schemeClr>
                </a:solidFill>
                <a:latin typeface="Segoe UI" pitchFamily="34" charset="0"/>
                <a:cs typeface="Segoe UI" pitchFamily="34" charset="0"/>
              </a:rPr>
              <a:t>Design</a:t>
            </a:r>
            <a:r>
              <a:rPr lang="uk-UA" altLang="en-US" sz="4000" dirty="0">
                <a:solidFill>
                  <a:schemeClr val="tx2">
                    <a:lumMod val="40000"/>
                    <a:lumOff val="60000"/>
                  </a:schemeClr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uk-UA" altLang="en-US" sz="4000" dirty="0" err="1">
                <a:solidFill>
                  <a:schemeClr val="tx2">
                    <a:lumMod val="40000"/>
                    <a:lumOff val="60000"/>
                  </a:schemeClr>
                </a:solidFill>
                <a:latin typeface="Segoe UI" pitchFamily="34" charset="0"/>
                <a:cs typeface="Segoe UI" pitchFamily="34" charset="0"/>
              </a:rPr>
              <a:t>Techniques</a:t>
            </a:r>
            <a:endParaRPr lang="en-US" altLang="en-US" sz="4000" dirty="0">
              <a:solidFill>
                <a:schemeClr val="tx2">
                  <a:lumMod val="40000"/>
                  <a:lumOff val="60000"/>
                </a:schemeClr>
              </a:solidFill>
              <a:latin typeface="Segoe UI" pitchFamily="34" charset="0"/>
              <a:cs typeface="Segoe UI" pitchFamily="34" charset="0"/>
            </a:endParaRPr>
          </a:p>
          <a:p>
            <a:pPr eaLnBrk="1" hangingPunct="1"/>
            <a:r>
              <a:rPr lang="en-US" alt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Segoe UI" pitchFamily="34" charset="0"/>
                <a:cs typeface="Segoe UI" pitchFamily="34" charset="0"/>
              </a:rPr>
              <a:t>Variant </a:t>
            </a:r>
            <a:r>
              <a:rPr lang="en-US" altLang="en-US" sz="2000" dirty="0">
                <a:solidFill>
                  <a:schemeClr val="tx2">
                    <a:lumMod val="40000"/>
                    <a:lumOff val="60000"/>
                  </a:schemeClr>
                </a:solidFill>
                <a:latin typeface="Segoe UI" pitchFamily="34" charset="0"/>
                <a:cs typeface="Segoe UI" pitchFamily="34" charset="0"/>
              </a:rPr>
              <a:t>2</a:t>
            </a:r>
            <a:endParaRPr lang="uk-UA" altLang="en-US" sz="2000" dirty="0">
              <a:solidFill>
                <a:schemeClr val="tx2">
                  <a:lumMod val="40000"/>
                  <a:lumOff val="60000"/>
                </a:schemeClr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767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Thank you</a:t>
            </a:r>
            <a:endParaRPr lang="uk-UA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403648" y="4869160"/>
            <a:ext cx="5688632" cy="1295400"/>
          </a:xfrm>
        </p:spPr>
        <p:txBody>
          <a:bodyPr/>
          <a:lstStyle/>
          <a:p>
            <a:r>
              <a:rPr lang="en-US" sz="1400" b="1" dirty="0" err="1" smtClean="0"/>
              <a:t>Nazar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Ivantsiv</a:t>
            </a:r>
            <a:endParaRPr lang="en-US" sz="1400" b="1" dirty="0" smtClean="0"/>
          </a:p>
          <a:p>
            <a:endParaRPr lang="en-US" sz="1400" b="1" dirty="0"/>
          </a:p>
          <a:p>
            <a:r>
              <a:rPr lang="en-US" sz="1400" b="1" dirty="0" smtClean="0"/>
              <a:t>IF MQC-62</a:t>
            </a:r>
          </a:p>
          <a:p>
            <a:r>
              <a:rPr lang="en-US" sz="1400" b="1" dirty="0" smtClean="0">
                <a:hlinkClick r:id="rId2"/>
              </a:rPr>
              <a:t>Nazar.ivantsv@gmail.com</a:t>
            </a:r>
            <a:endParaRPr lang="en-US" sz="1400" b="1" dirty="0" smtClean="0"/>
          </a:p>
          <a:p>
            <a:r>
              <a:rPr lang="en-US" sz="1400" b="1" dirty="0">
                <a:hlinkClick r:id="rId3"/>
              </a:rPr>
              <a:t>https://</a:t>
            </a:r>
            <a:r>
              <a:rPr lang="en-US" sz="1400" b="1" dirty="0" smtClean="0">
                <a:hlinkClick r:id="rId3"/>
              </a:rPr>
              <a:t>github.com/nivantsiv/</a:t>
            </a:r>
            <a:endParaRPr lang="en-US" sz="1400" b="1" dirty="0" smtClean="0"/>
          </a:p>
          <a:p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77858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2</a:t>
            </a:fld>
            <a:endParaRPr lang="uk-UA">
              <a:solidFill>
                <a:prstClr val="white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457200" y="219721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algn="ctr"/>
            <a:r>
              <a:rPr sz="3600" dirty="0" smtClean="0"/>
              <a:t>Main tasks</a:t>
            </a:r>
            <a:endParaRPr sz="3600" dirty="0"/>
          </a:p>
        </p:txBody>
      </p:sp>
      <p:sp>
        <p:nvSpPr>
          <p:cNvPr id="7" name="Rectangle 6"/>
          <p:cNvSpPr/>
          <p:nvPr/>
        </p:nvSpPr>
        <p:spPr>
          <a:xfrm>
            <a:off x="348710" y="1412776"/>
            <a:ext cx="8183729" cy="2862322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Design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tests applying test design </a:t>
            </a:r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techniques:</a:t>
            </a:r>
          </a:p>
          <a:p>
            <a:pPr marL="457200" lvl="0" indent="-457200">
              <a:buAutoNum type="arabicPeriod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457200">
              <a:buFont typeface="Arial" pitchFamily="34" charset="0"/>
              <a:buChar char="•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Equivalence </a:t>
            </a:r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partitioning (EP)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and Boundary value </a:t>
            </a:r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analysis (BVA)</a:t>
            </a:r>
            <a:endParaRPr lang="en-US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457200">
              <a:buFont typeface="Arial" pitchFamily="34" charset="0"/>
              <a:buChar char="•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Decision tables</a:t>
            </a:r>
          </a:p>
          <a:p>
            <a:pPr marL="457200" lvl="0" indent="-457200">
              <a:buFont typeface="Arial" pitchFamily="34" charset="0"/>
              <a:buChar char="•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State transition</a:t>
            </a:r>
          </a:p>
          <a:p>
            <a:pPr marL="457200" lvl="0" indent="-457200">
              <a:buFont typeface="Arial" pitchFamily="34" charset="0"/>
              <a:buChar char="•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2. Create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Test Cases in Zephyr for JIRA for all designed </a:t>
            </a:r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04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3</a:t>
            </a:fld>
            <a:endParaRPr lang="uk-UA">
              <a:solidFill>
                <a:prstClr val="white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441113" y="25914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algn="ctr"/>
            <a:r>
              <a:rPr lang="en-US" sz="3600" dirty="0"/>
              <a:t>1.	</a:t>
            </a:r>
            <a:r>
              <a:rPr lang="en-US" sz="3600" dirty="0" smtClean="0"/>
              <a:t> EP and BVA</a:t>
            </a:r>
            <a:endParaRPr sz="3600" dirty="0"/>
          </a:p>
        </p:txBody>
      </p:sp>
      <p:sp>
        <p:nvSpPr>
          <p:cNvPr id="7" name="Rectangle 6"/>
          <p:cNvSpPr/>
          <p:nvPr/>
        </p:nvSpPr>
        <p:spPr>
          <a:xfrm>
            <a:off x="381000" y="1173540"/>
            <a:ext cx="7696200" cy="4401205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 have ability to buy products on web store user should register his login name on web registration page. The field for entering login name should: </a:t>
            </a:r>
            <a:endParaRPr lang="uk-UA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>
              <a:buFont typeface="Arial" pitchFamily="34" charset="0"/>
              <a:buChar char="•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contain letters only </a:t>
            </a:r>
            <a:endParaRPr lang="uk-UA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>
              <a:buFont typeface="Arial" pitchFamily="34" charset="0"/>
              <a:buChar char="•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 be no shorter than 4 characters </a:t>
            </a:r>
            <a:endParaRPr lang="uk-UA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>
              <a:buFont typeface="Arial" pitchFamily="34" charset="0"/>
              <a:buChar char="•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 be no longer than 10 characters. </a:t>
            </a:r>
            <a:endParaRPr lang="uk-UA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Login names which do not meet requirements will not be allowed.</a:t>
            </a:r>
            <a:endParaRPr lang="uk-UA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Build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equivalence classes (partitions) based on given information</a:t>
            </a:r>
            <a:endParaRPr lang="uk-UA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Stand Out boundary values</a:t>
            </a:r>
            <a:endParaRPr lang="uk-UA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31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4</a:t>
            </a:fld>
            <a:endParaRPr lang="uk-UA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48710" y="620688"/>
            <a:ext cx="8183729" cy="3170099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lvl="0"/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Here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are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test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conditions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457200">
              <a:buAutoNum type="arabicPeriod"/>
            </a:pP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Any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amount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letters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greater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than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10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entered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login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text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field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lets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say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11)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considered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invalid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457200">
              <a:buAutoNum type="arabicPeriod"/>
            </a:pP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Any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amount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letters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less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than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4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considered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invalid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lvl="0" indent="-457200">
              <a:buAutoNum type="arabicPeriod"/>
            </a:pP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Amount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letters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from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4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10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are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considered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valid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457200" lvl="0" indent="-457200">
              <a:buAutoNum type="arabicPeriod"/>
            </a:pP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Only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letters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should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entered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big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and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small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letters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Latin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alphabet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).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No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digits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and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no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special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uk-UA" sz="2000" i="1" dirty="0" err="1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characters</a:t>
            </a:r>
            <a:r>
              <a:rPr lang="uk-UA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altLang="en-US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alt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Partitions concerning quantity of letters:</a:t>
            </a:r>
          </a:p>
          <a:p>
            <a:pPr lvl="0"/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6963842"/>
              </p:ext>
            </p:extLst>
          </p:nvPr>
        </p:nvGraphicFramePr>
        <p:xfrm>
          <a:off x="1117142" y="3573016"/>
          <a:ext cx="6646863" cy="927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93863"/>
                <a:gridCol w="1651000"/>
                <a:gridCol w="1651000"/>
                <a:gridCol w="1651000"/>
              </a:tblGrid>
              <a:tr h="29527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no shorter than 4 characters 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no longer than 10 characters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</a:tr>
              <a:tr h="2952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0</a:t>
                      </a:r>
                      <a:r>
                        <a:rPr lang="uk-UA" sz="20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</a:t>
                      </a:r>
                      <a:r>
                        <a:rPr lang="en-US" sz="2000" u="none" strike="noStrike" baseline="0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               </a:t>
                      </a:r>
                      <a:r>
                        <a:rPr lang="uk-UA" sz="20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3</a:t>
                      </a:r>
                      <a:endParaRPr lang="uk-UA" sz="20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</a:t>
                      </a:r>
                      <a:r>
                        <a:rPr lang="uk-UA" sz="20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4</a:t>
                      </a:r>
                      <a:r>
                        <a:rPr lang="en-US" sz="20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                                     </a:t>
                      </a:r>
                      <a:r>
                        <a:rPr lang="uk-UA" sz="20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10</a:t>
                      </a:r>
                      <a:endParaRPr lang="uk-UA" sz="20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</a:t>
                      </a:r>
                      <a:r>
                        <a:rPr lang="uk-UA" sz="20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11</a:t>
                      </a:r>
                      <a:endParaRPr lang="uk-UA" sz="20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5275"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invalid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B050"/>
                          </a:solidFill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Valid</a:t>
                      </a:r>
                      <a:endParaRPr lang="en-US" sz="2000" b="0" i="0" u="none" strike="noStrike" dirty="0">
                        <a:solidFill>
                          <a:srgbClr val="00B05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invalid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8" name="Rectangle 49"/>
          <p:cNvSpPr>
            <a:spLocks noChangeArrowheads="1"/>
          </p:cNvSpPr>
          <p:nvPr/>
        </p:nvSpPr>
        <p:spPr bwMode="auto">
          <a:xfrm>
            <a:off x="361038" y="4581128"/>
            <a:ext cx="763160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Data </a:t>
            </a:r>
            <a:r>
              <a:rPr lang="en-US" alt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 check:</a:t>
            </a:r>
          </a:p>
          <a:p>
            <a:r>
              <a:rPr lang="en-US" alt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EP </a:t>
            </a:r>
            <a:r>
              <a:rPr lang="en-US" alt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= </a:t>
            </a:r>
            <a:r>
              <a:rPr lang="en-US" alt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2, </a:t>
            </a:r>
            <a:r>
              <a:rPr lang="en-US" alt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8, </a:t>
            </a:r>
            <a:r>
              <a:rPr lang="en-US" alt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13 letters</a:t>
            </a:r>
          </a:p>
          <a:p>
            <a:r>
              <a:rPr lang="en-US" alt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BVA = 3, 4, 10, 11 </a:t>
            </a:r>
            <a:r>
              <a:rPr lang="en-US" alt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letters</a:t>
            </a:r>
          </a:p>
          <a:p>
            <a:r>
              <a:rPr lang="en-US" alt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 can create 2 test cases: to test valid data and invalid data.</a:t>
            </a:r>
            <a:endParaRPr lang="en-US" altLang="en-US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10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5</a:t>
            </a:fld>
            <a:endParaRPr lang="uk-UA">
              <a:solidFill>
                <a:prstClr val="white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441113" y="25914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algn="ctr"/>
            <a:r>
              <a:rPr lang="en-US" sz="3600" dirty="0" smtClean="0"/>
              <a:t>2. </a:t>
            </a:r>
            <a:r>
              <a:rPr lang="en-US" sz="3600" dirty="0"/>
              <a:t>	</a:t>
            </a:r>
            <a:r>
              <a:rPr lang="en-US" sz="3600" dirty="0" smtClean="0"/>
              <a:t>Decision tables</a:t>
            </a:r>
            <a:endParaRPr sz="3600" dirty="0"/>
          </a:p>
        </p:txBody>
      </p:sp>
      <p:sp>
        <p:nvSpPr>
          <p:cNvPr id="7" name="Rectangle 6"/>
          <p:cNvSpPr/>
          <p:nvPr/>
        </p:nvSpPr>
        <p:spPr>
          <a:xfrm>
            <a:off x="381000" y="1173540"/>
            <a:ext cx="7696200" cy="5139869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If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are a new customer opening a credit card account, you will get a 15% discount on all your purchases today. If you are an existing customer and you hold a loyalty card, you get a 10% discount. </a:t>
            </a: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If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have a coupon, you can get 20% off today (but it can't be used with the 'new customer' discount</a:t>
            </a:r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).</a:t>
            </a:r>
          </a:p>
          <a:p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Build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decision table based on given information</a:t>
            </a:r>
          </a:p>
          <a:p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2. Cover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requirements above by tests (write test cases’ names and objectives) based on decision table </a:t>
            </a:r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endParaRPr lang="en-US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b="1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Clarifications to data:</a:t>
            </a:r>
          </a:p>
          <a:p>
            <a:pPr marL="609600" indent="-609600">
              <a:lnSpc>
                <a:spcPct val="90000"/>
              </a:lnSpc>
              <a:buFont typeface="Arial" charset="0"/>
              <a:buAutoNum type="arabicPeriod"/>
            </a:pPr>
            <a:r>
              <a:rPr lang="en-US" alt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There </a:t>
            </a:r>
            <a:r>
              <a:rPr lang="en-US" alt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are 2 types of existing customer: with and without loyalty card.</a:t>
            </a:r>
          </a:p>
          <a:p>
            <a:pPr marL="609600" indent="-609600">
              <a:lnSpc>
                <a:spcPct val="90000"/>
              </a:lnSpc>
              <a:buFont typeface="Arial" charset="0"/>
              <a:buAutoNum type="arabicPeriod"/>
            </a:pPr>
            <a:r>
              <a:rPr lang="en-US" alt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If customer has loyalty card and coupon than discount is summarized.</a:t>
            </a:r>
          </a:p>
          <a:p>
            <a:pPr marL="609600" indent="-609600">
              <a:lnSpc>
                <a:spcPct val="90000"/>
              </a:lnSpc>
              <a:buFont typeface="Arial" charset="0"/>
              <a:buAutoNum type="arabicPeriod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Coupon can't be used with the 'new customer' discount, user should be registered</a:t>
            </a:r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265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6</a:t>
            </a:fld>
            <a:endParaRPr lang="uk-UA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1000" y="548680"/>
            <a:ext cx="7696200" cy="3139321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We have 4 causes:</a:t>
            </a:r>
          </a:p>
          <a:p>
            <a:pPr marL="342900" indent="-3429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New customer – 15%</a:t>
            </a:r>
          </a:p>
          <a:p>
            <a:pPr marL="342900" indent="-3429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Existing customer – 0%</a:t>
            </a:r>
          </a:p>
          <a:p>
            <a:pPr marL="342900" indent="-3429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Existing customer with loyalty card – 10%</a:t>
            </a:r>
          </a:p>
          <a:p>
            <a:pPr marL="342900" indent="-3429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Coupon (not used with new customer) – 20%</a:t>
            </a:r>
          </a:p>
          <a:p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4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Table 1</a:t>
            </a:r>
          </a:p>
          <a:p>
            <a:endParaRPr lang="en-US" sz="24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453273"/>
              </p:ext>
            </p:extLst>
          </p:nvPr>
        </p:nvGraphicFramePr>
        <p:xfrm>
          <a:off x="381000" y="2780928"/>
          <a:ext cx="8424942" cy="3443319"/>
        </p:xfrm>
        <a:graphic>
          <a:graphicData uri="http://schemas.openxmlformats.org/drawingml/2006/table">
            <a:tbl>
              <a:tblPr>
                <a:effectLst>
                  <a:innerShdw blurRad="114300">
                    <a:prstClr val="black"/>
                  </a:innerShdw>
                </a:effectLst>
                <a:tableStyleId>{5C22544A-7EE6-4342-B048-85BDC9FD1C3A}</a:tableStyleId>
              </a:tblPr>
              <a:tblGrid>
                <a:gridCol w="1764974"/>
                <a:gridCol w="416248"/>
                <a:gridCol w="416248"/>
                <a:gridCol w="416248"/>
                <a:gridCol w="416248"/>
                <a:gridCol w="416248"/>
                <a:gridCol w="416248"/>
                <a:gridCol w="416248"/>
                <a:gridCol w="416248"/>
                <a:gridCol w="416248"/>
                <a:gridCol w="416248"/>
                <a:gridCol w="416248"/>
                <a:gridCol w="416248"/>
                <a:gridCol w="416248"/>
                <a:gridCol w="416248"/>
                <a:gridCol w="416248"/>
                <a:gridCol w="416248"/>
              </a:tblGrid>
              <a:tr h="3825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Causes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R2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R3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R4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R6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R7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R8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R9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R12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R13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R14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R16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25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New customer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25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Existing customer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765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Existing customer with loyalty card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25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Coupon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25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Effects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16"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25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Discount, 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-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-</a:t>
                      </a:r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-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-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-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-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15%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30%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-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20%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-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15%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0%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10%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-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-</a:t>
                      </a:r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25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Error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9177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7</a:t>
            </a:fld>
            <a:endParaRPr lang="uk-UA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1000" y="548680"/>
            <a:ext cx="7696200" cy="461665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r>
              <a:rPr lang="en-US" sz="24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Table 2</a:t>
            </a: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9455480"/>
              </p:ext>
            </p:extLst>
          </p:nvPr>
        </p:nvGraphicFramePr>
        <p:xfrm>
          <a:off x="395536" y="1271953"/>
          <a:ext cx="8424940" cy="2675332"/>
        </p:xfrm>
        <a:graphic>
          <a:graphicData uri="http://schemas.openxmlformats.org/drawingml/2006/table">
            <a:tbl>
              <a:tblPr>
                <a:effectLst>
                  <a:innerShdw blurRad="114300">
                    <a:prstClr val="black"/>
                  </a:innerShdw>
                </a:effectLst>
                <a:tableStyleId>{5C22544A-7EE6-4342-B048-85BDC9FD1C3A}</a:tableStyleId>
              </a:tblPr>
              <a:tblGrid>
                <a:gridCol w="3096344"/>
                <a:gridCol w="576064"/>
                <a:gridCol w="576514"/>
                <a:gridCol w="575614"/>
                <a:gridCol w="576064"/>
                <a:gridCol w="648072"/>
                <a:gridCol w="576064"/>
                <a:gridCol w="864096"/>
                <a:gridCol w="936108"/>
              </a:tblGrid>
              <a:tr h="33492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Causes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R7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R8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R12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R13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R14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R15&amp;R16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</a:tr>
              <a:tr h="33492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New customer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</a:tr>
              <a:tr h="33492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Existing customer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</a:tr>
              <a:tr h="33087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Existing customer with loyalty card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</a:tr>
              <a:tr h="33492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Coupon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92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Effects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8">
                  <a:txBody>
                    <a:bodyPr/>
                    <a:lstStyle/>
                    <a:p>
                      <a:pPr algn="ctr" fontAlgn="b"/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</a:tr>
              <a:tr h="33492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Discount, 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15%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30%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20%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15%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0%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10%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-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92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Error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*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 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uk-UA" sz="1400" u="none" strike="noStrike" dirty="0" smtClean="0">
                          <a:effectLst/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**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6"/>
          <p:cNvSpPr/>
          <p:nvPr/>
        </p:nvSpPr>
        <p:spPr>
          <a:xfrm>
            <a:off x="381000" y="4725144"/>
            <a:ext cx="7696200" cy="1323439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* error message “New User can’t get discount from coupon”</a:t>
            </a:r>
          </a:p>
          <a:p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** error message “Not registered user”</a:t>
            </a:r>
          </a:p>
          <a:p>
            <a:endParaRPr lang="en-US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 can create 7 test cases from this table.</a:t>
            </a:r>
          </a:p>
        </p:txBody>
      </p:sp>
    </p:spTree>
    <p:extLst>
      <p:ext uri="{BB962C8B-B14F-4D97-AF65-F5344CB8AC3E}">
        <p14:creationId xmlns:p14="http://schemas.microsoft.com/office/powerpoint/2010/main" val="289227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>
                <a:solidFill>
                  <a:prstClr val="white"/>
                </a:solidFill>
              </a:rPr>
              <a:pPr/>
              <a:t>8</a:t>
            </a:fld>
            <a:endParaRPr lang="uk-UA">
              <a:solidFill>
                <a:prstClr val="white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441113" y="25914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algn="ctr"/>
            <a:r>
              <a:rPr lang="en-US" sz="3600" dirty="0" smtClean="0"/>
              <a:t>3. </a:t>
            </a:r>
            <a:r>
              <a:rPr lang="en-US" sz="3600" dirty="0"/>
              <a:t>	</a:t>
            </a:r>
            <a:r>
              <a:rPr lang="en-US" sz="3600" dirty="0" smtClean="0"/>
              <a:t>State transition</a:t>
            </a:r>
            <a:endParaRPr sz="3600" dirty="0"/>
          </a:p>
        </p:txBody>
      </p:sp>
      <p:sp>
        <p:nvSpPr>
          <p:cNvPr id="7" name="Rectangle 6"/>
          <p:cNvSpPr/>
          <p:nvPr/>
        </p:nvSpPr>
        <p:spPr>
          <a:xfrm>
            <a:off x="381000" y="1173540"/>
            <a:ext cx="7696200" cy="4708981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User tops his friend’s mobile account using sending money option. He enters amount of money he likes to send, types mobile number and click ‘Send’. </a:t>
            </a: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If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entered amount of money is allowed and phone number format is correct, then money will be sent and user will get appropriate message. </a:t>
            </a: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If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sum of replenishment is too low or too high, then user should re-enter it. </a:t>
            </a: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If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phone number format is incorrect, then user should enter correct phone number.</a:t>
            </a:r>
          </a:p>
          <a:p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Build </a:t>
            </a:r>
            <a:r>
              <a:rPr 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state transition diagram based on given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i="1" dirty="0" smtClean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58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Connector 6"/>
          <p:cNvSpPr>
            <a:spLocks noChangeArrowheads="1"/>
          </p:cNvSpPr>
          <p:nvPr/>
        </p:nvSpPr>
        <p:spPr bwMode="auto">
          <a:xfrm>
            <a:off x="3635896" y="4653136"/>
            <a:ext cx="1194673" cy="1147345"/>
          </a:xfrm>
          <a:prstGeom prst="flowChartConnector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 eaLnBrk="1" hangingPunct="1">
              <a:lnSpc>
                <a:spcPct val="90000"/>
              </a:lnSpc>
            </a:pPr>
            <a:endParaRPr lang="en-US" altLang="en-US" sz="900" b="1" dirty="0">
              <a:solidFill>
                <a:schemeClr val="bg1"/>
              </a:solidFill>
              <a:latin typeface="Segoe UI" pitchFamily="34" charset="0"/>
              <a:cs typeface="Segoe UI" pitchFamily="34" charset="0"/>
            </a:endParaRPr>
          </a:p>
          <a:p>
            <a:pPr algn="ctr" eaLnBrk="1" hangingPunct="1">
              <a:lnSpc>
                <a:spcPct val="90000"/>
              </a:lnSpc>
            </a:pPr>
            <a:r>
              <a:rPr lang="en-US" altLang="en-US" sz="1000" b="1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Message got</a:t>
            </a:r>
          </a:p>
        </p:txBody>
      </p:sp>
      <p:sp>
        <p:nvSpPr>
          <p:cNvPr id="6" name="Flowchart: Connector 6"/>
          <p:cNvSpPr>
            <a:spLocks noChangeArrowheads="1"/>
          </p:cNvSpPr>
          <p:nvPr/>
        </p:nvSpPr>
        <p:spPr bwMode="auto">
          <a:xfrm>
            <a:off x="3635896" y="2535017"/>
            <a:ext cx="1194673" cy="1076763"/>
          </a:xfrm>
          <a:prstGeom prst="flowChartConnector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algn="ctr" eaLnBrk="1" hangingPunct="1">
              <a:lnSpc>
                <a:spcPct val="90000"/>
              </a:lnSpc>
            </a:pPr>
            <a:r>
              <a:rPr lang="en-US" altLang="en-US" sz="1000" b="1" dirty="0" smtClean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Re-enter correct amount of money</a:t>
            </a:r>
            <a:endParaRPr lang="en-US" altLang="en-US" sz="1000" b="1" dirty="0">
              <a:solidFill>
                <a:schemeClr val="bg1"/>
              </a:solidFill>
              <a:latin typeface="Segoe UI" pitchFamily="34" charset="0"/>
              <a:cs typeface="Segoe UI" pitchFamily="34" charset="0"/>
            </a:endParaRPr>
          </a:p>
        </p:txBody>
      </p:sp>
      <p:cxnSp>
        <p:nvCxnSpPr>
          <p:cNvPr id="12" name="Straight Arrow Connector 11"/>
          <p:cNvCxnSpPr>
            <a:stCxn id="102" idx="1"/>
            <a:endCxn id="31" idx="6"/>
          </p:cNvCxnSpPr>
          <p:nvPr/>
        </p:nvCxnSpPr>
        <p:spPr>
          <a:xfrm flipH="1">
            <a:off x="4830569" y="1012305"/>
            <a:ext cx="965568" cy="24741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9" name="Straight Arrow Connector 11"/>
          <p:cNvCxnSpPr>
            <a:stCxn id="31" idx="4"/>
            <a:endCxn id="48" idx="1"/>
          </p:cNvCxnSpPr>
          <p:nvPr/>
        </p:nvCxnSpPr>
        <p:spPr>
          <a:xfrm>
            <a:off x="4233233" y="1826740"/>
            <a:ext cx="1874812" cy="858975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3" name="Straight Arrow Connector 11"/>
          <p:cNvCxnSpPr>
            <a:stCxn id="31" idx="4"/>
            <a:endCxn id="6" idx="0"/>
          </p:cNvCxnSpPr>
          <p:nvPr/>
        </p:nvCxnSpPr>
        <p:spPr>
          <a:xfrm>
            <a:off x="4233233" y="1826740"/>
            <a:ext cx="0" cy="70827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1" name="Flowchart: Connector 6"/>
          <p:cNvSpPr>
            <a:spLocks noChangeArrowheads="1"/>
          </p:cNvSpPr>
          <p:nvPr/>
        </p:nvSpPr>
        <p:spPr bwMode="auto">
          <a:xfrm>
            <a:off x="3635896" y="692696"/>
            <a:ext cx="1194673" cy="1134044"/>
          </a:xfrm>
          <a:prstGeom prst="flowChartConnector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 eaLnBrk="1" hangingPunct="1">
              <a:lnSpc>
                <a:spcPct val="90000"/>
              </a:lnSpc>
            </a:pPr>
            <a:r>
              <a:rPr lang="en-US" altLang="en-US" sz="1000" b="1" dirty="0" smtClean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Enter amount of</a:t>
            </a:r>
            <a:endParaRPr lang="en-US" altLang="en-US" sz="1000" b="1" dirty="0">
              <a:solidFill>
                <a:schemeClr val="bg1"/>
              </a:solidFill>
              <a:latin typeface="Segoe UI" pitchFamily="34" charset="0"/>
              <a:cs typeface="Segoe UI" pitchFamily="34" charset="0"/>
            </a:endParaRPr>
          </a:p>
          <a:p>
            <a:pPr algn="ctr" eaLnBrk="1" hangingPunct="1">
              <a:lnSpc>
                <a:spcPct val="90000"/>
              </a:lnSpc>
            </a:pPr>
            <a:r>
              <a:rPr lang="en-US" altLang="en-US" sz="1000" b="1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money and number</a:t>
            </a:r>
          </a:p>
        </p:txBody>
      </p:sp>
      <p:sp>
        <p:nvSpPr>
          <p:cNvPr id="48" name="Flowchart: Connector 6"/>
          <p:cNvSpPr>
            <a:spLocks noChangeArrowheads="1"/>
          </p:cNvSpPr>
          <p:nvPr/>
        </p:nvSpPr>
        <p:spPr bwMode="auto">
          <a:xfrm>
            <a:off x="5940152" y="2535017"/>
            <a:ext cx="1146448" cy="1029029"/>
          </a:xfrm>
          <a:prstGeom prst="flowChartConnector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algn="ctr">
              <a:lnSpc>
                <a:spcPct val="90000"/>
              </a:lnSpc>
            </a:pPr>
            <a:r>
              <a:rPr lang="en-US" altLang="en-US" sz="1000" b="1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Re-enter correct phone number</a:t>
            </a:r>
            <a:endParaRPr lang="en-US" altLang="en-US" sz="1000" b="1" dirty="0">
              <a:solidFill>
                <a:schemeClr val="bg1"/>
              </a:solidFill>
              <a:latin typeface="Segoe UI" pitchFamily="34" charset="0"/>
              <a:cs typeface="Segoe UI" pitchFamily="34" charset="0"/>
            </a:endParaRPr>
          </a:p>
        </p:txBody>
      </p:sp>
      <p:cxnSp>
        <p:nvCxnSpPr>
          <p:cNvPr id="51" name="Straight Arrow Connector 11"/>
          <p:cNvCxnSpPr>
            <a:stCxn id="48" idx="3"/>
            <a:endCxn id="2" idx="7"/>
          </p:cNvCxnSpPr>
          <p:nvPr/>
        </p:nvCxnSpPr>
        <p:spPr>
          <a:xfrm flipH="1">
            <a:off x="4655613" y="3413348"/>
            <a:ext cx="1452432" cy="140781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68" name="Straight Arrow Connector 11"/>
          <p:cNvCxnSpPr/>
          <p:nvPr/>
        </p:nvCxnSpPr>
        <p:spPr>
          <a:xfrm flipV="1">
            <a:off x="4830569" y="2989015"/>
            <a:ext cx="1109583" cy="423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7666" name="Rectangle 49"/>
          <p:cNvSpPr>
            <a:spLocks noChangeArrowheads="1"/>
          </p:cNvSpPr>
          <p:nvPr/>
        </p:nvSpPr>
        <p:spPr bwMode="auto">
          <a:xfrm>
            <a:off x="4854648" y="3120254"/>
            <a:ext cx="127400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Money </a:t>
            </a:r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in</a:t>
            </a:r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correct </a:t>
            </a:r>
          </a:p>
          <a:p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Number </a:t>
            </a:r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correct</a:t>
            </a:r>
            <a:endParaRPr lang="en-US" altLang="en-US" sz="1200" b="1" dirty="0">
              <a:solidFill>
                <a:srgbClr val="000000"/>
              </a:solidFill>
              <a:cs typeface="Segoe UI" pitchFamily="34" charset="0"/>
            </a:endParaRPr>
          </a:p>
        </p:txBody>
      </p:sp>
      <p:sp>
        <p:nvSpPr>
          <p:cNvPr id="27668" name="Rectangle 49"/>
          <p:cNvSpPr>
            <a:spLocks noChangeArrowheads="1"/>
          </p:cNvSpPr>
          <p:nvPr/>
        </p:nvSpPr>
        <p:spPr bwMode="auto">
          <a:xfrm>
            <a:off x="3063206" y="3900914"/>
            <a:ext cx="119205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Money </a:t>
            </a:r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correct</a:t>
            </a:r>
            <a:endParaRPr lang="en-US" altLang="en-US" sz="1200" b="1" dirty="0" smtClean="0">
              <a:solidFill>
                <a:srgbClr val="000000"/>
              </a:solidFill>
              <a:cs typeface="Segoe UI" pitchFamily="34" charset="0"/>
            </a:endParaRPr>
          </a:p>
          <a:p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Number </a:t>
            </a:r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correct</a:t>
            </a:r>
            <a:endParaRPr lang="en-US" altLang="en-US" sz="1200" dirty="0">
              <a:cs typeface="Segoe UI" pitchFamily="34" charset="0"/>
            </a:endParaRPr>
          </a:p>
        </p:txBody>
      </p:sp>
      <p:sp>
        <p:nvSpPr>
          <p:cNvPr id="27669" name="Rectangle 49"/>
          <p:cNvSpPr>
            <a:spLocks noChangeArrowheads="1"/>
          </p:cNvSpPr>
          <p:nvPr/>
        </p:nvSpPr>
        <p:spPr bwMode="auto">
          <a:xfrm>
            <a:off x="5395117" y="1942404"/>
            <a:ext cx="131388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Money </a:t>
            </a:r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correct</a:t>
            </a:r>
            <a:endParaRPr lang="en-US" altLang="en-US" sz="1200" b="1" dirty="0">
              <a:solidFill>
                <a:srgbClr val="000000"/>
              </a:solidFill>
              <a:cs typeface="Segoe UI" pitchFamily="34" charset="0"/>
            </a:endParaRPr>
          </a:p>
          <a:p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Number </a:t>
            </a:r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in</a:t>
            </a:r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correct</a:t>
            </a:r>
            <a:endParaRPr lang="en-US" altLang="en-US" sz="1200" dirty="0">
              <a:cs typeface="Segoe UI" pitchFamily="34" charset="0"/>
            </a:endParaRPr>
          </a:p>
        </p:txBody>
      </p:sp>
      <p:cxnSp>
        <p:nvCxnSpPr>
          <p:cNvPr id="67" name="Straight Arrow Connector 11"/>
          <p:cNvCxnSpPr>
            <a:stCxn id="6" idx="4"/>
            <a:endCxn id="2" idx="0"/>
          </p:cNvCxnSpPr>
          <p:nvPr/>
        </p:nvCxnSpPr>
        <p:spPr>
          <a:xfrm>
            <a:off x="4233233" y="3611780"/>
            <a:ext cx="0" cy="1041356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7671" name="Rectangle 49"/>
          <p:cNvSpPr>
            <a:spLocks noChangeArrowheads="1"/>
          </p:cNvSpPr>
          <p:nvPr/>
        </p:nvSpPr>
        <p:spPr bwMode="auto">
          <a:xfrm>
            <a:off x="4830569" y="2535017"/>
            <a:ext cx="134915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Money </a:t>
            </a:r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correct</a:t>
            </a:r>
            <a:endParaRPr lang="en-US" altLang="en-US" sz="1200" b="1" dirty="0">
              <a:solidFill>
                <a:srgbClr val="000000"/>
              </a:solidFill>
              <a:cs typeface="Segoe UI" pitchFamily="34" charset="0"/>
            </a:endParaRPr>
          </a:p>
          <a:p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Number </a:t>
            </a:r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in</a:t>
            </a:r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correct </a:t>
            </a:r>
            <a:endParaRPr lang="en-US" altLang="en-US" sz="1200" b="1" dirty="0">
              <a:solidFill>
                <a:srgbClr val="000000"/>
              </a:solidFill>
              <a:cs typeface="Segoe UI" pitchFamily="34" charset="0"/>
            </a:endParaRPr>
          </a:p>
        </p:txBody>
      </p:sp>
      <p:cxnSp>
        <p:nvCxnSpPr>
          <p:cNvPr id="104" name="Straight Arrow Connector 11"/>
          <p:cNvCxnSpPr/>
          <p:nvPr/>
        </p:nvCxnSpPr>
        <p:spPr>
          <a:xfrm flipH="1">
            <a:off x="4854648" y="3120255"/>
            <a:ext cx="1085505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08" name="Rectangle 49"/>
          <p:cNvSpPr>
            <a:spLocks noChangeArrowheads="1"/>
          </p:cNvSpPr>
          <p:nvPr/>
        </p:nvSpPr>
        <p:spPr bwMode="auto">
          <a:xfrm>
            <a:off x="3016527" y="1961802"/>
            <a:ext cx="123873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Money </a:t>
            </a:r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incorrect</a:t>
            </a:r>
            <a:endParaRPr lang="en-US" altLang="en-US" sz="1200" b="1" dirty="0" smtClean="0">
              <a:solidFill>
                <a:srgbClr val="000000"/>
              </a:solidFill>
              <a:cs typeface="Segoe UI" pitchFamily="34" charset="0"/>
            </a:endParaRPr>
          </a:p>
          <a:p>
            <a:pPr eaLnBrk="1" hangingPunct="1"/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Number </a:t>
            </a:r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correct</a:t>
            </a:r>
            <a:endParaRPr lang="en-US" altLang="en-US" sz="1200" dirty="0">
              <a:cs typeface="Segoe UI" pitchFamily="34" charset="0"/>
            </a:endParaRPr>
          </a:p>
        </p:txBody>
      </p:sp>
      <p:sp>
        <p:nvSpPr>
          <p:cNvPr id="137" name="Rectangle 49"/>
          <p:cNvSpPr>
            <a:spLocks noChangeArrowheads="1"/>
          </p:cNvSpPr>
          <p:nvPr/>
        </p:nvSpPr>
        <p:spPr bwMode="auto">
          <a:xfrm>
            <a:off x="1642870" y="2989015"/>
            <a:ext cx="119205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Money </a:t>
            </a:r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correct</a:t>
            </a:r>
            <a:endParaRPr lang="en-US" altLang="en-US" sz="1200" b="1" dirty="0" smtClean="0">
              <a:solidFill>
                <a:srgbClr val="000000"/>
              </a:solidFill>
              <a:cs typeface="Segoe UI" pitchFamily="34" charset="0"/>
            </a:endParaRPr>
          </a:p>
          <a:p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Number </a:t>
            </a:r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correct</a:t>
            </a:r>
            <a:endParaRPr lang="en-US" altLang="en-US" sz="1200" dirty="0">
              <a:cs typeface="Segoe UI" pitchFamily="34" charset="0"/>
            </a:endParaRPr>
          </a:p>
        </p:txBody>
      </p:sp>
      <p:sp>
        <p:nvSpPr>
          <p:cNvPr id="138" name="Rectangle 49"/>
          <p:cNvSpPr>
            <a:spLocks noChangeArrowheads="1"/>
          </p:cNvSpPr>
          <p:nvPr/>
        </p:nvSpPr>
        <p:spPr bwMode="auto">
          <a:xfrm>
            <a:off x="5472088" y="4118040"/>
            <a:ext cx="119205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Money </a:t>
            </a:r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correct</a:t>
            </a:r>
            <a:endParaRPr lang="en-US" altLang="en-US" sz="1200" b="1" dirty="0" smtClean="0">
              <a:solidFill>
                <a:srgbClr val="000000"/>
              </a:solidFill>
              <a:cs typeface="Segoe UI" pitchFamily="34" charset="0"/>
            </a:endParaRPr>
          </a:p>
          <a:p>
            <a:r>
              <a:rPr lang="en-US" altLang="en-US" sz="1200" b="1" dirty="0" smtClean="0">
                <a:solidFill>
                  <a:srgbClr val="000000"/>
                </a:solidFill>
                <a:cs typeface="Segoe UI" pitchFamily="34" charset="0"/>
              </a:rPr>
              <a:t>Number </a:t>
            </a:r>
            <a:r>
              <a:rPr lang="en-US" altLang="en-US" sz="1200" b="1" dirty="0">
                <a:solidFill>
                  <a:srgbClr val="000000"/>
                </a:solidFill>
                <a:cs typeface="Segoe UI" pitchFamily="34" charset="0"/>
              </a:rPr>
              <a:t>correct</a:t>
            </a:r>
            <a:endParaRPr lang="en-US" altLang="en-US" sz="1200" dirty="0">
              <a:cs typeface="Segoe UI" pitchFamily="34" charset="0"/>
            </a:endParaRPr>
          </a:p>
        </p:txBody>
      </p:sp>
      <p:sp>
        <p:nvSpPr>
          <p:cNvPr id="102" name="Прямоугольник 101"/>
          <p:cNvSpPr/>
          <p:nvPr/>
        </p:nvSpPr>
        <p:spPr>
          <a:xfrm>
            <a:off x="5796137" y="692696"/>
            <a:ext cx="1346614" cy="639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latin typeface="Segoe UI" pitchFamily="34" charset="0"/>
                <a:ea typeface="Segoe UI" pitchFamily="34" charset="0"/>
                <a:cs typeface="Segoe UI" pitchFamily="34" charset="0"/>
              </a:rPr>
              <a:t>Enter to system</a:t>
            </a:r>
            <a:endParaRPr lang="uk-UA" sz="10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2" name="Выгнутая влево стрелка 131"/>
          <p:cNvSpPr/>
          <p:nvPr/>
        </p:nvSpPr>
        <p:spPr>
          <a:xfrm>
            <a:off x="2819400" y="1207733"/>
            <a:ext cx="816496" cy="4278667"/>
          </a:xfrm>
          <a:prstGeom prst="curvedRightArrow">
            <a:avLst/>
          </a:prstGeom>
          <a:solidFill>
            <a:schemeClr val="tx2">
              <a:lumMod val="40000"/>
              <a:lumOff val="60000"/>
            </a:schemeClr>
          </a:solidFill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22" name="Rectangle 49"/>
          <p:cNvSpPr>
            <a:spLocks noChangeArrowheads="1"/>
          </p:cNvSpPr>
          <p:nvPr/>
        </p:nvSpPr>
        <p:spPr bwMode="auto">
          <a:xfrm>
            <a:off x="568231" y="5835162"/>
            <a:ext cx="762080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 can create </a:t>
            </a:r>
            <a:r>
              <a:rPr lang="en-US" alt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 </a:t>
            </a:r>
            <a:r>
              <a:rPr lang="en-US" altLang="en-US" sz="2000" i="1" dirty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test </a:t>
            </a:r>
            <a:r>
              <a:rPr lang="en-US" altLang="en-US" sz="2000" i="1" dirty="0" smtClean="0">
                <a:solidFill>
                  <a:srgbClr val="1F497D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cases as ‘red’ and ‘yellow’ flows repeat each other.</a:t>
            </a:r>
            <a:endParaRPr lang="en-US" altLang="en-US" sz="2000" i="1" dirty="0">
              <a:solidFill>
                <a:srgbClr val="1F497D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9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5BEE9"/>
      </a:hlink>
      <a:folHlink>
        <a:srgbClr val="00B0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rmAutofit/>
      </a:bodyPr>
      <a:lstStyle>
        <a:defPPr marL="0" indent="0">
          <a:buFont typeface="Arial" panose="020B0604020202020204" pitchFamily="34" charset="0"/>
          <a:buNone/>
          <a:defRPr dirty="0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836</Words>
  <Application>Microsoft Office PowerPoint</Application>
  <PresentationFormat>Экран (4:3)</PresentationFormat>
  <Paragraphs>287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10</vt:i4>
      </vt:variant>
    </vt:vector>
  </HeadingPairs>
  <TitlesOfParts>
    <vt:vector size="12" baseType="lpstr">
      <vt:lpstr>Тема Office</vt:lpstr>
      <vt:lpstr>1_Office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nivantsiv</dc:creator>
  <cp:lastModifiedBy>nivantsiv</cp:lastModifiedBy>
  <cp:revision>22</cp:revision>
  <dcterms:created xsi:type="dcterms:W3CDTF">2016-01-25T20:52:11Z</dcterms:created>
  <dcterms:modified xsi:type="dcterms:W3CDTF">2016-01-31T22:05:57Z</dcterms:modified>
</cp:coreProperties>
</file>

<file path=docProps/thumbnail.jpeg>
</file>